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1" r:id="rId6"/>
    <p:sldId id="260" r:id="rId7"/>
  </p:sldIdLst>
  <p:sldSz cx="12192000" cy="6858000"/>
  <p:notesSz cx="6669088" cy="9926638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E5517-CCD7-4B5B-AB94-E2179BD3B01A}" type="datetimeFigureOut">
              <a:rPr lang="sv-FI" smtClean="0"/>
              <a:t>24.3.2015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DC90B-FF63-4FB3-ABD2-9661B55AC91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7943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C90B-FF63-4FB3-ABD2-9661B55AC91B}" type="slidenum">
              <a:rPr lang="sv-FI" smtClean="0"/>
              <a:t>1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2191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C90B-FF63-4FB3-ABD2-9661B55AC91B}" type="slidenum">
              <a:rPr lang="sv-FI" smtClean="0"/>
              <a:t>2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06735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C90B-FF63-4FB3-ABD2-9661B55AC91B}" type="slidenum">
              <a:rPr lang="sv-FI" smtClean="0"/>
              <a:t>3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874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C90B-FF63-4FB3-ABD2-9661B55AC91B}" type="slidenum">
              <a:rPr lang="sv-FI" smtClean="0"/>
              <a:t>4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19557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C90B-FF63-4FB3-ABD2-9661B55AC91B}" type="slidenum">
              <a:rPr lang="sv-FI" smtClean="0"/>
              <a:t>5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72443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DC90B-FF63-4FB3-ABD2-9661B55AC91B}" type="slidenum">
              <a:rPr lang="sv-FI" smtClean="0"/>
              <a:t>6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8477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6775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519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6461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5582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4839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0350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8276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4530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10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7767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3914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B8AC6-AE78-479E-88AE-3203696D0FF9}" type="datetimeFigureOut">
              <a:rPr lang="sv-FI" smtClean="0"/>
              <a:pPr/>
              <a:t>24.3.2015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0BDFE-FF86-4C14-B115-8F9BE035E2F0}" type="slidenum">
              <a:rPr lang="sv-FI" smtClean="0"/>
              <a:pPr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3636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dirty="0" smtClean="0"/>
              <a:t>Stödansökan 2015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Optima 25.3.2015 Jenny Sundkvist 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1448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Allmänt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FI" dirty="0" smtClean="0"/>
              <a:t>Mest omfattande ändringen sedan EU inträde 1995</a:t>
            </a:r>
          </a:p>
          <a:p>
            <a:pPr lvl="1"/>
            <a:r>
              <a:rPr lang="sv-FI" dirty="0" smtClean="0"/>
              <a:t>Ålderskravet slopas</a:t>
            </a:r>
          </a:p>
          <a:p>
            <a:pPr lvl="1"/>
            <a:r>
              <a:rPr lang="sv-FI" dirty="0" smtClean="0"/>
              <a:t>Pensionsbegränsningarna slopas</a:t>
            </a:r>
          </a:p>
          <a:p>
            <a:pPr lvl="1"/>
            <a:r>
              <a:rPr lang="sv-FI" dirty="0" smtClean="0"/>
              <a:t>Minsta arealen 5 ha	</a:t>
            </a:r>
          </a:p>
          <a:p>
            <a:pPr lvl="1"/>
            <a:r>
              <a:rPr lang="sv-SE" dirty="0" smtClean="0"/>
              <a:t>Inga blanketter skickas till gårdarna</a:t>
            </a:r>
            <a:endParaRPr lang="sv-FI" dirty="0" smtClean="0"/>
          </a:p>
          <a:p>
            <a:r>
              <a:rPr lang="sv-FI" dirty="0" smtClean="0"/>
              <a:t>Sista ansökningsdagen för den samlade stödansökan senast 30.4.2015</a:t>
            </a:r>
          </a:p>
          <a:p>
            <a:r>
              <a:rPr lang="sv-SE" dirty="0" smtClean="0"/>
              <a:t>Gårdar som ansökt 2014 om husdjurens välbefinnande ska lämna in hälsovårdsplan och hälsovårdsbesöksdokumenten senast 14.5.2015. </a:t>
            </a:r>
            <a:endParaRPr lang="sv-FI" dirty="0" smtClean="0"/>
          </a:p>
          <a:p>
            <a:r>
              <a:rPr lang="sv-SE" dirty="0" smtClean="0"/>
              <a:t>Anmälan om ändringar i såningsarealer senast 15.6.2015.</a:t>
            </a:r>
            <a:endParaRPr lang="sv-FI" dirty="0"/>
          </a:p>
          <a:p>
            <a:r>
              <a:rPr lang="sv-SE" dirty="0" smtClean="0"/>
              <a:t>Överföring av stödrättigheter blankett 103A och 103B senast 15.6.2015.</a:t>
            </a:r>
            <a:endParaRPr lang="sv-FI" dirty="0" smtClean="0"/>
          </a:p>
          <a:p>
            <a:endParaRPr lang="sv-FI" dirty="0" smtClean="0"/>
          </a:p>
        </p:txBody>
      </p:sp>
    </p:spTree>
    <p:extLst>
      <p:ext uri="{BB962C8B-B14F-4D97-AF65-F5344CB8AC3E}">
        <p14:creationId xmlns:p14="http://schemas.microsoft.com/office/powerpoint/2010/main" val="283307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Material som skickas till jordbrukarna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I mars har jordbrukarna per post fått ett meddelande om att stödansökan inleds, ett sammandrag över gårdens förhandsifyllda uppgifter och en minneslista över tvärvillkor. </a:t>
            </a:r>
          </a:p>
          <a:p>
            <a:r>
              <a:rPr lang="sv-FI" dirty="0" smtClean="0"/>
              <a:t>Varifrån får jag stödansökningsblanketter? </a:t>
            </a:r>
          </a:p>
          <a:p>
            <a:pPr lvl="1"/>
            <a:r>
              <a:rPr lang="sv-FI" dirty="0" smtClean="0"/>
              <a:t>på webbadressen suomi.fi/etjanster4 med sökordet ”</a:t>
            </a:r>
            <a:r>
              <a:rPr lang="sv-FI" dirty="0" err="1" smtClean="0"/>
              <a:t>mavi+blankettnummer</a:t>
            </a:r>
            <a:r>
              <a:rPr lang="sv-FI" dirty="0" smtClean="0"/>
              <a:t>” till exempel ”mavi101A”</a:t>
            </a:r>
          </a:p>
          <a:p>
            <a:pPr lvl="1"/>
            <a:r>
              <a:rPr lang="sv-FI" dirty="0" smtClean="0"/>
              <a:t>från kommunens landsbygdsnäringsmyndighet</a:t>
            </a:r>
          </a:p>
          <a:p>
            <a:pPr lvl="1"/>
            <a:r>
              <a:rPr lang="sv-FI" dirty="0" smtClean="0"/>
              <a:t>från NTM-centralerna.</a:t>
            </a:r>
          </a:p>
          <a:p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Ansökningsguider skickas inte ut till jordbrukarna.</a:t>
            </a:r>
            <a:endParaRPr lang="sv-FI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sv-FI" dirty="0" smtClean="0"/>
              <a:t> 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0951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Blanketter 2015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dirty="0" smtClean="0"/>
              <a:t>I den samlade stödansökan ingår följande blanketter</a:t>
            </a:r>
          </a:p>
          <a:p>
            <a:pPr lvl="1"/>
            <a:r>
              <a:rPr lang="sv-FI" dirty="0" smtClean="0"/>
              <a:t>Stödansökan 101B</a:t>
            </a:r>
          </a:p>
          <a:p>
            <a:pPr lvl="1"/>
            <a:r>
              <a:rPr lang="sv-FI" dirty="0" smtClean="0"/>
              <a:t>Stödansökans jordbruksskiftesblankett 102B </a:t>
            </a:r>
          </a:p>
          <a:p>
            <a:r>
              <a:rPr lang="sv-FI" dirty="0" smtClean="0"/>
              <a:t>Om det har blivit ändringar i de uppgifter du lämnade år 2014 ska du också lämna in:</a:t>
            </a:r>
          </a:p>
          <a:p>
            <a:pPr lvl="1"/>
            <a:r>
              <a:rPr lang="sv-FI" dirty="0" smtClean="0"/>
              <a:t>Gårdsbruksblankett 101A (lämna alltid in den om det finns fjäderfä eller hästar på gården)</a:t>
            </a:r>
          </a:p>
          <a:p>
            <a:pPr lvl="1"/>
            <a:r>
              <a:rPr lang="sv-FI" dirty="0" smtClean="0"/>
              <a:t>Delaktiga i gårdsbruksenheten 101D</a:t>
            </a:r>
          </a:p>
          <a:p>
            <a:pPr lvl="1"/>
            <a:r>
              <a:rPr lang="sv-FI" dirty="0" smtClean="0"/>
              <a:t>Stödansökans basskiftesblankett 102A</a:t>
            </a:r>
          </a:p>
          <a:p>
            <a:pPr lvl="1"/>
            <a:r>
              <a:rPr lang="sv-FI" dirty="0" smtClean="0"/>
              <a:t>Ändringsblankett för basskiften 102C</a:t>
            </a:r>
          </a:p>
          <a:p>
            <a:r>
              <a:rPr lang="sv-FI" dirty="0" smtClean="0"/>
              <a:t>OBS!: Blankett 470 Ansökan om miljöförbindelse</a:t>
            </a:r>
          </a:p>
        </p:txBody>
      </p:sp>
    </p:spTree>
    <p:extLst>
      <p:ext uri="{BB962C8B-B14F-4D97-AF65-F5344CB8AC3E}">
        <p14:creationId xmlns:p14="http://schemas.microsoft.com/office/powerpoint/2010/main" val="234029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Nyheter år 2015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Om basskiftet har fler än ett jordbruksskifte ska skiftena ritas in på karta</a:t>
            </a:r>
          </a:p>
          <a:p>
            <a:pPr lvl="3"/>
            <a:r>
              <a:rPr lang="sv-SE" sz="2800" dirty="0" smtClean="0"/>
              <a:t>Via elektroniska stödansökan kan jordbruksskiften inritas-arealen fås direkt på jordbruksskiften</a:t>
            </a:r>
          </a:p>
          <a:p>
            <a:pPr lvl="3"/>
            <a:r>
              <a:rPr lang="sv-SE" sz="2800" dirty="0" smtClean="0"/>
              <a:t>Undantag jordbruksskiften där det odlas trädgårdsgrödor på jordbruksskiften under 0,05 ha kan sammanslås till ett större jordbuksskifte.</a:t>
            </a:r>
            <a:endParaRPr lang="sv-FI" sz="2800" dirty="0" smtClean="0"/>
          </a:p>
          <a:p>
            <a:r>
              <a:rPr lang="sv-FI" dirty="0" smtClean="0"/>
              <a:t>Basskiften i gemensamt bruk ska ritas in på en karta</a:t>
            </a:r>
          </a:p>
          <a:p>
            <a:pPr lvl="1"/>
            <a:r>
              <a:rPr lang="sv-SE" dirty="0" smtClean="0"/>
              <a:t>Gårdar som lämnar in via elektroniska stödansökan måste lämna in karta i pappersformat till landsbygdsnäringsmyndigheten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22797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Nyheter år 2015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I </a:t>
            </a:r>
            <a:r>
              <a:rPr lang="sv-FI" dirty="0" err="1" smtClean="0"/>
              <a:t>Vipu</a:t>
            </a:r>
            <a:r>
              <a:rPr lang="sv-FI" dirty="0" smtClean="0"/>
              <a:t>-tjänsten kan du efter 18.6.2015 kontrollera hur de uppgifter du lämnat har registrerats. Ingen registreringsanmälan på papper skickas mer till gårdarna. 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17937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253</Words>
  <Application>Microsoft Office PowerPoint</Application>
  <PresentationFormat>Anpassad</PresentationFormat>
  <Paragraphs>44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Stödansökan 2015</vt:lpstr>
      <vt:lpstr>Allmänt</vt:lpstr>
      <vt:lpstr>Material som skickas till jordbrukarna</vt:lpstr>
      <vt:lpstr>Blanketter 2015</vt:lpstr>
      <vt:lpstr>Nyheter år 2015</vt:lpstr>
      <vt:lpstr>Nyheter år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Johannes</dc:creator>
  <cp:lastModifiedBy>Jenny Sundkvist</cp:lastModifiedBy>
  <cp:revision>20</cp:revision>
  <cp:lastPrinted>2015-03-24T08:53:15Z</cp:lastPrinted>
  <dcterms:created xsi:type="dcterms:W3CDTF">2015-03-16T19:24:50Z</dcterms:created>
  <dcterms:modified xsi:type="dcterms:W3CDTF">2015-03-24T10:15:52Z</dcterms:modified>
</cp:coreProperties>
</file>